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295" r:id="rId6"/>
    <p:sldId id="315" r:id="rId7"/>
    <p:sldId id="316" r:id="rId8"/>
    <p:sldId id="317" r:id="rId9"/>
    <p:sldId id="319" r:id="rId10"/>
    <p:sldId id="318" r:id="rId11"/>
    <p:sldId id="320" r:id="rId12"/>
    <p:sldId id="321" r:id="rId13"/>
    <p:sldId id="325" r:id="rId14"/>
    <p:sldId id="322" r:id="rId15"/>
    <p:sldId id="324" r:id="rId16"/>
    <p:sldId id="312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84967" autoAdjust="0"/>
  </p:normalViewPr>
  <p:slideViewPr>
    <p:cSldViewPr snapToGrid="0">
      <p:cViewPr varScale="1">
        <p:scale>
          <a:sx n="62" d="100"/>
          <a:sy n="62" d="100"/>
        </p:scale>
        <p:origin x="96" y="1164"/>
      </p:cViewPr>
      <p:guideLst>
        <p:guide orient="horz" pos="1392"/>
        <p:guide pos="7056"/>
        <p:guide orient="horz" pos="31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91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0EB97A-4A50-4261-8364-4300201DD9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46719E-2B47-4D57-95C7-1015D58769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92B5B-DA16-494D-9CF8-0E906334FCD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2022/6/6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4E6A39-4111-446C-B847-59548183D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12A316-0A05-4ED4-ACA8-F57CCA070E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A4EF8-801D-47A2-A451-1C4D77DD02A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492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1D0B43-2781-42EE-A626-5F406B285890}" type="datetime1">
              <a:rPr lang="zh-CN" altLang="en-US" noProof="0" smtClean="0"/>
              <a:t>2022/6/6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939589-3E79-4C82-AA4A-FE78234FAA59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7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31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76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长方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图片占位符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图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2 幻灯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图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图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图形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形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节标题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图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图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图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图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长方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DA9DAA-006C-4F4B-980E-E3DF019B24E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34640"/>
          </a:xfrm>
        </p:spPr>
        <p:txBody>
          <a:bodyPr rtlCol="0"/>
          <a:lstStyle/>
          <a:p>
            <a:pPr rtl="0"/>
            <a:r>
              <a:rPr lang="en-US" altLang="zh-CN" sz="5400" spc="400" dirty="0">
                <a:solidFill>
                  <a:schemeClr val="bg1"/>
                </a:solidFill>
              </a:rPr>
              <a:t>JPEG </a:t>
            </a:r>
            <a:r>
              <a:rPr lang="zh-CN" altLang="en-US" sz="5400" spc="400" dirty="0">
                <a:solidFill>
                  <a:schemeClr val="bg1"/>
                </a:solidFill>
              </a:rPr>
              <a:t>图像压缩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9267" y="5545404"/>
            <a:ext cx="5093208" cy="1197864"/>
          </a:xfrm>
        </p:spPr>
        <p:txBody>
          <a:bodyPr rtlCol="0"/>
          <a:lstStyle/>
          <a:p>
            <a:pPr rtl="0"/>
            <a:r>
              <a:rPr lang="en-US" altLang="zh-CN" sz="2000" dirty="0">
                <a:solidFill>
                  <a:schemeClr val="bg1"/>
                </a:solidFill>
              </a:rPr>
              <a:t>19182655 </a:t>
            </a:r>
            <a:r>
              <a:rPr lang="zh-CN" altLang="en-US" sz="2000" dirty="0">
                <a:solidFill>
                  <a:schemeClr val="bg1"/>
                </a:solidFill>
              </a:rPr>
              <a:t>李霄龙</a:t>
            </a: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F824749-AE59-2B45-075E-2FB27C0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0"/>
            <a:ext cx="3333750" cy="3333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76EA7-84FA-EEE3-C0F0-3091E2189C58}"/>
              </a:ext>
            </a:extLst>
          </p:cNvPr>
          <p:cNvSpPr txBox="1"/>
          <p:nvPr/>
        </p:nvSpPr>
        <p:spPr>
          <a:xfrm>
            <a:off x="2020121" y="50243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</a:t>
            </a:r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F5996B-4ADB-05FE-62E5-8B385FF1C6D2}"/>
              </a:ext>
            </a:extLst>
          </p:cNvPr>
          <p:cNvSpPr txBox="1"/>
          <p:nvPr/>
        </p:nvSpPr>
        <p:spPr>
          <a:xfrm>
            <a:off x="5710155" y="496773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9E95CE-5C5F-BC6F-42EB-EB3F4F23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2" y="1524000"/>
            <a:ext cx="3333750" cy="33337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C4C15-4CDD-610F-8885-D1A67E90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99" y="1523999"/>
            <a:ext cx="3333749" cy="33337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123029-9695-DD3C-2B12-7762B0312F05}"/>
              </a:ext>
            </a:extLst>
          </p:cNvPr>
          <p:cNvSpPr txBox="1"/>
          <p:nvPr/>
        </p:nvSpPr>
        <p:spPr>
          <a:xfrm>
            <a:off x="9400189" y="49677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质量为 </a:t>
            </a: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27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DDB389-BA99-865D-0BF6-80DC651D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37" y="272941"/>
            <a:ext cx="8486823" cy="5929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687FC6-F6BB-58EA-D0B0-EBC03322107B}"/>
              </a:ext>
            </a:extLst>
          </p:cNvPr>
          <p:cNvSpPr txBox="1"/>
          <p:nvPr/>
        </p:nvSpPr>
        <p:spPr>
          <a:xfrm>
            <a:off x="3575207" y="6202598"/>
            <a:ext cx="397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Windwos</a:t>
            </a:r>
            <a:r>
              <a:rPr lang="en-US" altLang="zh-CN" dirty="0"/>
              <a:t> </a:t>
            </a:r>
            <a:r>
              <a:rPr lang="zh-CN" altLang="en-US" dirty="0"/>
              <a:t>编辑器输出，质量为 </a:t>
            </a:r>
            <a:r>
              <a:rPr lang="en-US" altLang="zh-CN" dirty="0"/>
              <a:t>90</a:t>
            </a:r>
          </a:p>
          <a:p>
            <a:pPr algn="ctr"/>
            <a:r>
              <a:rPr lang="zh-CN" altLang="en-US" dirty="0"/>
              <a:t>与源</a:t>
            </a:r>
            <a:r>
              <a:rPr lang="en-US" altLang="zh-CN" dirty="0"/>
              <a:t>bmp</a:t>
            </a:r>
            <a:r>
              <a:rPr lang="zh-CN" altLang="en-US" dirty="0"/>
              <a:t>图像的对比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E09431-BB80-314E-2E05-CE4D7F2BC34A}"/>
              </a:ext>
            </a:extLst>
          </p:cNvPr>
          <p:cNvSpPr txBox="1"/>
          <p:nvPr/>
        </p:nvSpPr>
        <p:spPr>
          <a:xfrm>
            <a:off x="9940810" y="3428999"/>
            <a:ext cx="14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图片与源</a:t>
            </a:r>
            <a:r>
              <a:rPr lang="en-US" altLang="zh-CN" dirty="0"/>
              <a:t>RGB </a:t>
            </a:r>
            <a:r>
              <a:rPr lang="zh-CN" altLang="en-US" dirty="0"/>
              <a:t>数据差异较大</a:t>
            </a:r>
          </a:p>
        </p:txBody>
      </p:sp>
    </p:spTree>
    <p:extLst>
      <p:ext uri="{BB962C8B-B14F-4D97-AF65-F5344CB8AC3E}">
        <p14:creationId xmlns:p14="http://schemas.microsoft.com/office/powerpoint/2010/main" val="337223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7 </a:t>
            </a:r>
            <a:r>
              <a:rPr lang="zh-CN" altLang="en-US" dirty="0"/>
              <a:t>效率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57EF20-1B57-0D28-251B-26E56C6B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1" y="1825625"/>
            <a:ext cx="8127873" cy="4351338"/>
          </a:xfrm>
        </p:spPr>
        <p:txBody>
          <a:bodyPr/>
          <a:lstStyle/>
          <a:p>
            <a:r>
              <a:rPr lang="zh-CN" altLang="en-US" dirty="0">
                <a:latin typeface="-apple-system"/>
              </a:rPr>
              <a:t>对于整体程序结构和计算方式进行了一部分优化。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运行一次 </a:t>
            </a:r>
            <a:r>
              <a:rPr lang="en-US" altLang="zh-CN" dirty="0">
                <a:latin typeface="-apple-system"/>
              </a:rPr>
              <a:t>512*512*24 bit </a:t>
            </a:r>
            <a:r>
              <a:rPr lang="zh-CN" altLang="en-US" dirty="0">
                <a:latin typeface="-apple-system"/>
              </a:rPr>
              <a:t>的 </a:t>
            </a:r>
            <a:r>
              <a:rPr lang="en-US" altLang="zh-CN" dirty="0">
                <a:latin typeface="-apple-system"/>
              </a:rPr>
              <a:t>Lena </a:t>
            </a:r>
            <a:r>
              <a:rPr lang="zh-CN" altLang="en-US" dirty="0">
                <a:latin typeface="-apple-system"/>
              </a:rPr>
              <a:t>图片，大约耗时 </a:t>
            </a:r>
            <a:r>
              <a:rPr lang="en-US" altLang="zh-CN" dirty="0">
                <a:latin typeface="-apple-system"/>
              </a:rPr>
              <a:t>15ms</a:t>
            </a:r>
            <a:r>
              <a:rPr lang="zh-CN" altLang="en-US" dirty="0">
                <a:latin typeface="-apple-system"/>
              </a:rPr>
              <a:t>。</a:t>
            </a:r>
            <a:endParaRPr lang="en-US" dirty="0"/>
          </a:p>
        </p:txBody>
      </p:sp>
      <p:sp>
        <p:nvSpPr>
          <p:cNvPr id="4" name="灯片编号占位符 3" hidden="1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CN" noProof="0" smtClean="0"/>
              <a:pPr rtl="0">
                <a:spcAft>
                  <a:spcPts val="600"/>
                </a:spcAft>
              </a:pPr>
              <a:t>12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0933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20XX/9/3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pic>
        <p:nvPicPr>
          <p:cNvPr id="9" name="图片占位符 8" descr="日暮时分的山峦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图片占位符 10" descr="日暮时分的山峦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sz="6000" dirty="0"/>
              <a:t>谢谢</a:t>
            </a:r>
            <a:r>
              <a:rPr lang="en-US" altLang="zh-CN" sz="6000" dirty="0"/>
              <a:t>!</a:t>
            </a:r>
            <a:endParaRPr lang="zh-cn" sz="6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683727"/>
            <a:ext cx="5276088" cy="1124712"/>
          </a:xfrm>
        </p:spPr>
        <p:txBody>
          <a:bodyPr rtlCol="0"/>
          <a:lstStyle/>
          <a:p>
            <a:pPr rtl="0"/>
            <a:r>
              <a:rPr lang="en-US" altLang="zh-CN" dirty="0"/>
              <a:t>19182655 </a:t>
            </a:r>
            <a:r>
              <a:rPr lang="zh-CN" altLang="en-US" dirty="0"/>
              <a:t>李霄龙</a:t>
            </a:r>
            <a:endParaRPr lang="zh-cn" dirty="0"/>
          </a:p>
        </p:txBody>
      </p:sp>
      <p:pic>
        <p:nvPicPr>
          <p:cNvPr id="15" name="图片占位符 14" descr="接近黄昏时天空下的山区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图片占位符 12" descr="黎明前夜空下的山峦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400" dirty="0"/>
              <a:t>1 </a:t>
            </a:r>
            <a:r>
              <a:rPr lang="zh-CN" altLang="en-US" sz="4400" dirty="0"/>
              <a:t>图像分块 </a:t>
            </a:r>
            <a:r>
              <a:rPr lang="en-US" altLang="zh-CN" sz="4400" dirty="0"/>
              <a:t>8x8</a:t>
            </a:r>
            <a:endParaRPr lang="zh-CN" altLang="en-US" sz="4400" dirty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CN" b="1" cap="all" spc="100" smtClean="0">
                <a:solidFill>
                  <a:schemeClr val="accent2"/>
                </a:solidFill>
              </a:rPr>
              <a:t>2</a:t>
            </a:fld>
            <a:endParaRPr lang="zh-CN" altLang="en-US" b="1" cap="all" spc="100">
              <a:solidFill>
                <a:schemeClr val="accent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658C5-BCC6-40EC-9532-3885686D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这些小块在整个压缩过程中都是单独被处理，这一步比较简单，将输入的彩色图片分块存储即可。</a:t>
            </a:r>
            <a:endParaRPr lang="en-US" altLang="zh-CN" dirty="0"/>
          </a:p>
          <a:p>
            <a:r>
              <a:rPr lang="zh-CN" altLang="en-US" dirty="0"/>
              <a:t>实际代码编写的时候，是处理到某一块的时候才会将其分离出来进行处理。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08B99-869A-0620-F986-00AF9386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2 </a:t>
            </a:r>
            <a:r>
              <a:rPr lang="zh-CN" altLang="en-US" sz="44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RGB转换为</a:t>
            </a:r>
            <a:r>
              <a:rPr lang="en-US" altLang="zh-CN" sz="4400" spc="100" dirty="0" err="1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YCbCr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D6E64-D67D-D958-B6FB-2D4E3E11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zh-CN" altLang="en-US" sz="2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将RGB转换为</a:t>
            </a:r>
            <a:r>
              <a:rPr lang="en-US" altLang="zh-CN" sz="2800" spc="100" dirty="0" err="1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YCbCr</a:t>
            </a:r>
            <a:r>
              <a:rPr lang="zh-CN" altLang="en-US" sz="2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汉仪旗黑-55简" charset="0"/>
                <a:cs typeface="微软雅黑" charset="-122"/>
              </a:rPr>
              <a:t>色彩空间</a:t>
            </a:r>
            <a:endParaRPr lang="en-US" altLang="zh-CN" sz="2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汉仪旗黑-55简" charset="0"/>
              <a:cs typeface="微软雅黑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81DBE-F793-A8FA-0936-65FC41AF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3</a:t>
            </a:fld>
            <a:endParaRPr lang="zh-CN" altLang="en-US" noProof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FD7EB1-BED7-0162-07D9-841D3369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3" y="2569830"/>
            <a:ext cx="7426367" cy="12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A1526-9165-7412-CC6F-31006B19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3 DCT</a:t>
            </a:r>
            <a:r>
              <a:rPr lang="zh-CN" altLang="en-US" sz="4400" dirty="0"/>
              <a:t>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01DFD-7237-1A4C-8773-92760F61E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对每一个 </a:t>
            </a:r>
            <a:r>
              <a:rPr lang="en-US" altLang="zh-CN" dirty="0" err="1"/>
              <a:t>YCbCr</a:t>
            </a:r>
            <a:r>
              <a:rPr lang="en-US" altLang="zh-CN" dirty="0"/>
              <a:t> </a:t>
            </a:r>
            <a:r>
              <a:rPr lang="zh-CN" altLang="en-US" dirty="0"/>
              <a:t>色彩块的三个矩阵做 </a:t>
            </a:r>
            <a:r>
              <a:rPr lang="en-US" altLang="zh-CN" dirty="0"/>
              <a:t>DCT </a:t>
            </a:r>
            <a:r>
              <a:rPr lang="zh-CN" altLang="en-US" dirty="0"/>
              <a:t>变换，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变换后的数据左上角为低频部分，右下角为高频部分。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96438-EF03-F7FD-1FF7-C377B31F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4</a:t>
            </a:fld>
            <a:endParaRPr lang="zh-CN" altLang="en-US" noProof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BD27DE-3095-8DFB-4341-D9604473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916" y="3080896"/>
            <a:ext cx="2743200" cy="2736427"/>
          </a:xfrm>
          <a:prstGeom prst="rect">
            <a:avLst/>
          </a:prstGeom>
        </p:spPr>
      </p:pic>
      <p:pic>
        <p:nvPicPr>
          <p:cNvPr id="8" name="图片 7" descr="女人戴着帽子&#10;&#10;描述已自动生成">
            <a:extLst>
              <a:ext uri="{FF2B5EF4-FFF2-40B4-BE49-F238E27FC236}">
                <a16:creationId xmlns:a16="http://schemas.microsoft.com/office/drawing/2014/main" id="{69E4BB18-6A22-304C-DF74-8BA20F85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55" y="3080896"/>
            <a:ext cx="2743647" cy="27364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15152A-15B6-575C-586D-AB0CD9AB2146}"/>
              </a:ext>
            </a:extLst>
          </p:cNvPr>
          <p:cNvSpPr txBox="1"/>
          <p:nvPr/>
        </p:nvSpPr>
        <p:spPr>
          <a:xfrm>
            <a:off x="3415552" y="580278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DD906D-3110-69FF-235E-6428F3A2F768}"/>
              </a:ext>
            </a:extLst>
          </p:cNvPr>
          <p:cNvSpPr txBox="1"/>
          <p:nvPr/>
        </p:nvSpPr>
        <p:spPr>
          <a:xfrm>
            <a:off x="8042021" y="58124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对于全图进行</a:t>
            </a:r>
            <a:r>
              <a:rPr lang="en-US" altLang="zh-CN" dirty="0"/>
              <a:t>DCT</a:t>
            </a:r>
            <a:r>
              <a:rPr lang="zh-CN" altLang="en-US" dirty="0"/>
              <a:t>变换</a:t>
            </a:r>
          </a:p>
        </p:txBody>
      </p:sp>
    </p:spTree>
    <p:extLst>
      <p:ext uri="{BB962C8B-B14F-4D97-AF65-F5344CB8AC3E}">
        <p14:creationId xmlns:p14="http://schemas.microsoft.com/office/powerpoint/2010/main" val="348292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4 </a:t>
            </a:r>
            <a:r>
              <a:rPr lang="zh-CN" altLang="en-US" sz="4400" dirty="0"/>
              <a:t>量子化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5</a:t>
            </a:fld>
            <a:endParaRPr lang="zh-CN" altLang="en-US" noProof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1ED91A29-EEE0-78A4-713A-DB2021E9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445" y="1690688"/>
            <a:ext cx="6230745" cy="4351338"/>
          </a:xfrm>
        </p:spPr>
      </p:pic>
    </p:spTree>
    <p:extLst>
      <p:ext uri="{BB962C8B-B14F-4D97-AF65-F5344CB8AC3E}">
        <p14:creationId xmlns:p14="http://schemas.microsoft.com/office/powerpoint/2010/main" val="245926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627EB6F-615C-D8EF-462E-DE4524875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106" y="937229"/>
            <a:ext cx="3779787" cy="7112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50523-B624-6DE2-26B4-168D1B1A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US" altLang="zh-CN" noProof="0" smtClean="0"/>
              <a:t>6</a:t>
            </a:fld>
            <a:endParaRPr lang="zh-CN" altLang="en-US" noProof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005218-AD1E-D69C-A4C2-6FFFADBCA57D}"/>
              </a:ext>
            </a:extLst>
          </p:cNvPr>
          <p:cNvSpPr txBox="1"/>
          <p:nvPr/>
        </p:nvSpPr>
        <p:spPr>
          <a:xfrm>
            <a:off x="1374475" y="1823895"/>
            <a:ext cx="8744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量化矩阵与前面得到的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DCT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矩阵逐项相除并进行四舍五入或取整。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量化矩阵是由预先设置的图像质量分数进行生成的。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直流分量相对于交流分量来说基本要大很多，而且交流分量中基本会有大量的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27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7C1DF-BE8F-1E71-D0F5-EF9CC776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5 zigzag </a:t>
            </a:r>
            <a:r>
              <a:rPr lang="zh-CN" altLang="en-US" dirty="0"/>
              <a:t>与 霍夫曼编码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57EF20-1B57-0D28-251B-26E56C6B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Zigzag </a:t>
            </a:r>
            <a:r>
              <a:rPr lang="zh-CN" altLang="en-US" dirty="0"/>
              <a:t>扫描，获得一个尾数大多数为 </a:t>
            </a:r>
            <a:r>
              <a:rPr lang="en-US" altLang="zh-CN" dirty="0"/>
              <a:t>0 </a:t>
            </a:r>
            <a:r>
              <a:rPr lang="zh-CN" altLang="en-US" dirty="0"/>
              <a:t>的一块数据。</a:t>
            </a:r>
            <a:endParaRPr lang="en-US" altLang="zh-CN" dirty="0"/>
          </a:p>
          <a:p>
            <a:r>
              <a:rPr lang="zh-CN" altLang="en-US" dirty="0"/>
              <a:t>进行霍夫曼编码，采用 </a:t>
            </a:r>
            <a:r>
              <a:rPr lang="en-US" altLang="zh-CN" dirty="0"/>
              <a:t>JPEG</a:t>
            </a:r>
            <a:r>
              <a:rPr lang="zh-CN" altLang="en-US" dirty="0"/>
              <a:t>推荐的亮度、色度，直流、交流的霍夫曼编码表，一共四张。</a:t>
            </a:r>
            <a:endParaRPr lang="en-US" altLang="zh-CN" dirty="0"/>
          </a:p>
          <a:p>
            <a:r>
              <a:rPr lang="zh-CN" altLang="en-US" dirty="0"/>
              <a:t>进行数据的霍夫曼编码，之前有写过。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2317BA6-7B37-EB06-E47D-982E19B0D8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249" y="1825625"/>
            <a:ext cx="4362910" cy="4351338"/>
          </a:xfrm>
          <a:noFill/>
        </p:spPr>
      </p:pic>
      <p:sp>
        <p:nvSpPr>
          <p:cNvPr id="4" name="灯片编号占位符 3" hidden="1">
            <a:extLst>
              <a:ext uri="{FF2B5EF4-FFF2-40B4-BE49-F238E27FC236}">
                <a16:creationId xmlns:a16="http://schemas.microsoft.com/office/drawing/2014/main" id="{673F558E-11A6-E8E4-90DB-D446945231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CN" noProof="0" smtClean="0"/>
              <a:pPr rtl="0">
                <a:spcAft>
                  <a:spcPts val="600"/>
                </a:spcAft>
              </a:pPr>
              <a:t>7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560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43359-CAB4-EF0D-D0AE-F8FFDB04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效果验证</a:t>
            </a:r>
          </a:p>
        </p:txBody>
      </p:sp>
      <p:pic>
        <p:nvPicPr>
          <p:cNvPr id="12" name="图片 11" descr="女人戴着帽子&#10;&#10;描述已自动生成">
            <a:extLst>
              <a:ext uri="{FF2B5EF4-FFF2-40B4-BE49-F238E27FC236}">
                <a16:creationId xmlns:a16="http://schemas.microsoft.com/office/drawing/2014/main" id="{0D791197-BFE7-82D6-7CC8-8E54A410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60" y="1530210"/>
            <a:ext cx="2892384" cy="2884772"/>
          </a:xfrm>
          <a:prstGeom prst="rect">
            <a:avLst/>
          </a:prstGeom>
        </p:spPr>
      </p:pic>
      <p:pic>
        <p:nvPicPr>
          <p:cNvPr id="14" name="图片 13" descr="女人戴着帽子&#10;&#10;描述已自动生成">
            <a:extLst>
              <a:ext uri="{FF2B5EF4-FFF2-40B4-BE49-F238E27FC236}">
                <a16:creationId xmlns:a16="http://schemas.microsoft.com/office/drawing/2014/main" id="{44DC77DA-D4C8-F7ED-18E3-3AF53088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68" y="1530210"/>
            <a:ext cx="2914822" cy="28847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5C9E1BB-C6F3-1A60-C4C2-50FF78844AA3}"/>
              </a:ext>
            </a:extLst>
          </p:cNvPr>
          <p:cNvSpPr txBox="1"/>
          <p:nvPr/>
        </p:nvSpPr>
        <p:spPr>
          <a:xfrm>
            <a:off x="2426298" y="450045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Lena.bmp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51F5FB-78B8-0B80-930F-78EEE293B27A}"/>
              </a:ext>
            </a:extLst>
          </p:cNvPr>
          <p:cNvSpPr txBox="1"/>
          <p:nvPr/>
        </p:nvSpPr>
        <p:spPr>
          <a:xfrm>
            <a:off x="4574788" y="4500458"/>
            <a:ext cx="352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Lena.jpg</a:t>
            </a:r>
          </a:p>
          <a:p>
            <a:pPr algn="ctr"/>
            <a:r>
              <a:rPr lang="en-US" altLang="zh-CN" dirty="0" err="1"/>
              <a:t>Windwos</a:t>
            </a:r>
            <a:r>
              <a:rPr lang="en-US" altLang="zh-CN" dirty="0"/>
              <a:t> </a:t>
            </a:r>
            <a:r>
              <a:rPr lang="zh-CN" altLang="en-US" dirty="0"/>
              <a:t>自带编辑器保存的，亲测质量数大约为 </a:t>
            </a:r>
            <a:r>
              <a:rPr lang="en-US" altLang="zh-CN" dirty="0"/>
              <a:t>90</a:t>
            </a:r>
            <a:endParaRPr lang="zh-CN" altLang="en-US" dirty="0"/>
          </a:p>
        </p:txBody>
      </p:sp>
      <p:pic>
        <p:nvPicPr>
          <p:cNvPr id="18" name="图片 17" descr="女人戴着帽子&#10;&#10;描述已自动生成">
            <a:extLst>
              <a:ext uri="{FF2B5EF4-FFF2-40B4-BE49-F238E27FC236}">
                <a16:creationId xmlns:a16="http://schemas.microsoft.com/office/drawing/2014/main" id="{B5C5200B-45DC-F39E-3535-0C8BCFE76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940" y="1530210"/>
            <a:ext cx="2884772" cy="28847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D776FC7-2045-BF75-F352-BC687BE88402}"/>
              </a:ext>
            </a:extLst>
          </p:cNvPr>
          <p:cNvSpPr txBox="1"/>
          <p:nvPr/>
        </p:nvSpPr>
        <p:spPr>
          <a:xfrm>
            <a:off x="7830459" y="4527318"/>
            <a:ext cx="3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自己实现的过程，质量设置为</a:t>
            </a:r>
            <a:r>
              <a:rPr lang="en-US" altLang="zh-CN" dirty="0"/>
              <a:t>90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88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ED8D41-942F-86B2-0E02-B889B43375C9}"/>
              </a:ext>
            </a:extLst>
          </p:cNvPr>
          <p:cNvSpPr txBox="1"/>
          <p:nvPr/>
        </p:nvSpPr>
        <p:spPr>
          <a:xfrm>
            <a:off x="4480519" y="6202598"/>
            <a:ext cx="352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自己实现的图片，质量为 </a:t>
            </a:r>
            <a:r>
              <a:rPr lang="en-US" altLang="zh-CN" dirty="0"/>
              <a:t>90</a:t>
            </a:r>
          </a:p>
          <a:p>
            <a:pPr algn="ctr"/>
            <a:r>
              <a:rPr lang="zh-CN" altLang="en-US" dirty="0"/>
              <a:t>与源</a:t>
            </a:r>
            <a:r>
              <a:rPr lang="en-US" altLang="zh-CN" dirty="0"/>
              <a:t>bmp</a:t>
            </a:r>
            <a:r>
              <a:rPr lang="zh-CN" altLang="en-US" dirty="0"/>
              <a:t>图像的对比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AF9E3B-741D-440A-E417-60E6193D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41" y="428346"/>
            <a:ext cx="8331852" cy="57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561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0_TF89338750_Win32" id="{FFCB937E-2137-4C9F-AE40-774088F28508}" vid="{39F99153-8386-4326-A3CC-EA85C1538A9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星系演示文稿</Template>
  <TotalTime>259</TotalTime>
  <Words>346</Words>
  <Application>Microsoft Office PowerPoint</Application>
  <PresentationFormat>宽屏</PresentationFormat>
  <Paragraphs>53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-apple-system</vt:lpstr>
      <vt:lpstr>Microsoft YaHei UI</vt:lpstr>
      <vt:lpstr>Arial</vt:lpstr>
      <vt:lpstr>Univers</vt:lpstr>
      <vt:lpstr>GradientUnivers</vt:lpstr>
      <vt:lpstr>JPEG 图像压缩</vt:lpstr>
      <vt:lpstr>1 图像分块 8x8</vt:lpstr>
      <vt:lpstr>2 RGB转换为YCbCr</vt:lpstr>
      <vt:lpstr>3 DCT变换</vt:lpstr>
      <vt:lpstr>4 量子化</vt:lpstr>
      <vt:lpstr>PowerPoint 演示文稿</vt:lpstr>
      <vt:lpstr>5 zigzag 与 霍夫曼编码</vt:lpstr>
      <vt:lpstr>6 效果验证</vt:lpstr>
      <vt:lpstr>PowerPoint 演示文稿</vt:lpstr>
      <vt:lpstr>PowerPoint 演示文稿</vt:lpstr>
      <vt:lpstr>PowerPoint 演示文稿</vt:lpstr>
      <vt:lpstr>7 效率</vt:lpstr>
      <vt:lpstr>谢谢!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 图像压缩</dc:title>
  <dc:creator>李 霄龙</dc:creator>
  <cp:lastModifiedBy>李 霄龙</cp:lastModifiedBy>
  <cp:revision>209</cp:revision>
  <dcterms:created xsi:type="dcterms:W3CDTF">2022-06-06T05:03:57Z</dcterms:created>
  <dcterms:modified xsi:type="dcterms:W3CDTF">2022-06-06T14:40:18Z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